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4630400" cy="8229600"/>
  <p:notesSz cx="8229600" cy="14630400"/>
  <p:embeddedFontLst>
    <p:embeddedFont>
      <p:font typeface="Roboto Mono Medium"/>
      <p:regular r:id="rId24"/>
    </p:embeddedFont>
    <p:embeddedFont>
      <p:font typeface="Roboto Mono Medium"/>
      <p:regular r:id="rId25"/>
    </p:embeddedFont>
    <p:embeddedFont>
      <p:font typeface="Roboto Mono Medium"/>
      <p:regular r:id="rId26"/>
    </p:embeddedFont>
    <p:embeddedFont>
      <p:font typeface="Roboto Mono Medium"/>
      <p:regular r:id="rId27"/>
    </p:embeddedFont>
    <p:embeddedFont>
      <p:font typeface="Roboto"/>
      <p:regular r:id="rId28"/>
    </p:embeddedFont>
    <p:embeddedFont>
      <p:font typeface="Roboto"/>
      <p:regular r:id="rId29"/>
    </p:embeddedFont>
    <p:embeddedFont>
      <p:font typeface="Roboto"/>
      <p:regular r:id="rId30"/>
    </p:embeddedFont>
    <p:embeddedFont>
      <p:font typeface="Roboto"/>
      <p:regular r:id="rId31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24" Type="http://schemas.openxmlformats.org/officeDocument/2006/relationships/font" Target="fonts/font1.fntdata"/><Relationship Id="rId25" Type="http://schemas.openxmlformats.org/officeDocument/2006/relationships/font" Target="fonts/font2.fntdata"/><Relationship Id="rId26" Type="http://schemas.openxmlformats.org/officeDocument/2006/relationships/font" Target="fonts/font3.fntdata"/><Relationship Id="rId27" Type="http://schemas.openxmlformats.org/officeDocument/2006/relationships/font" Target="fonts/font4.fntdata"/><Relationship Id="rId28" Type="http://schemas.openxmlformats.org/officeDocument/2006/relationships/font" Target="fonts/font5.fntdata"/><Relationship Id="rId29" Type="http://schemas.openxmlformats.org/officeDocument/2006/relationships/font" Target="fonts/font6.fntdata"/><Relationship Id="rId30" Type="http://schemas.openxmlformats.org/officeDocument/2006/relationships/font" Target="fonts/font7.fntdata"/><Relationship Id="rId31" Type="http://schemas.openxmlformats.org/officeDocument/2006/relationships/font" Target="fonts/font8.fntdata"/></Relationships>
</file>

<file path=ppt/media/>
</file>

<file path=ppt/media/image-1-1.png>
</file>

<file path=ppt/media/image-10-1.png>
</file>

<file path=ppt/media/image-10-2.png>
</file>

<file path=ppt/media/image-10-3.png>
</file>

<file path=ppt/media/image-12-1.png>
</file>

<file path=ppt/media/image-13-1.png>
</file>

<file path=ppt/media/image-15-1.png>
</file>

<file path=ppt/media/image-15-2.png>
</file>

<file path=ppt/media/image-15-3.png>
</file>

<file path=ppt/media/image-16-1.png>
</file>

<file path=ppt/media/image-17-1.png>
</file>

<file path=ppt/media/image-3-1.png>
</file>

<file path=ppt/media/image-5-1.png>
</file>

<file path=ppt/media/image-7-1.png>
</file>

<file path=ppt/media/image-8-1.png>
</file>

<file path=ppt/media/image-8-2.png>
</file>

<file path=ppt/media/image-8-3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1030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12121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image" Target="../media/image-10-3.png"/><Relationship Id="rId4" Type="http://schemas.openxmlformats.org/officeDocument/2006/relationships/slideLayout" Target="../slideLayouts/slideLayout11.xml"/><Relationship Id="rId5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image" Target="../media/image-15-2.png"/><Relationship Id="rId3" Type="http://schemas.openxmlformats.org/officeDocument/2006/relationships/image" Target="../media/image-15-3.png"/><Relationship Id="rId4" Type="http://schemas.openxmlformats.org/officeDocument/2006/relationships/slideLayout" Target="../slideLayouts/slideLayout16.xml"/><Relationship Id="rId5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7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8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slideLayout" Target="../slideLayouts/slideLayout9.xml"/><Relationship Id="rId5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391013"/>
            <a:ext cx="7556421" cy="212633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Xbox Underground: The Hackers Who Stole the Future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857512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True Story of Hacking, Espionage, and FBI Takedown.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475565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By: Dennis Freyman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4932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eBay Listing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3411736"/>
            <a:ext cx="4347567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4545806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SuperDaE made a fateful decision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020604" y="5390555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1357" y="3411736"/>
            <a:ext cx="4347567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68171" y="4545806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Exposing themselves to a wider audience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68171" y="5390555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8924" y="3411736"/>
            <a:ext cx="4347567" cy="90725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4545806"/>
            <a:ext cx="389393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Beginning of their downfall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390555"/>
            <a:ext cx="389393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5934"/>
            <a:ext cx="1020651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Accidental Military Breach – Crossing the Line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793790" y="2634853"/>
            <a:ext cx="6407944" cy="1805940"/>
          </a:xfrm>
          <a:prstGeom prst="roundRect">
            <a:avLst>
              <a:gd name="adj" fmla="val 1884"/>
            </a:avLst>
          </a:prstGeom>
          <a:solidFill>
            <a:srgbClr val="404040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861667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361956" y="3360658"/>
            <a:ext cx="527161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Classified training simulations</a:t>
            </a:r>
            <a:endParaRPr lang="en-US" sz="2200" dirty="0"/>
          </a:p>
        </p:txBody>
      </p:sp>
      <p:sp>
        <p:nvSpPr>
          <p:cNvPr id="6" name="Shape 4"/>
          <p:cNvSpPr/>
          <p:nvPr/>
        </p:nvSpPr>
        <p:spPr>
          <a:xfrm>
            <a:off x="7428548" y="2634853"/>
            <a:ext cx="6408063" cy="1805940"/>
          </a:xfrm>
          <a:prstGeom prst="roundRect">
            <a:avLst>
              <a:gd name="adj" fmla="val 1884"/>
            </a:avLst>
          </a:prstGeom>
          <a:solidFill>
            <a:srgbClr val="404040"/>
          </a:solidFill>
          <a:ln/>
        </p:spPr>
      </p:sp>
      <p:sp>
        <p:nvSpPr>
          <p:cNvPr id="7" name="Text 5"/>
          <p:cNvSpPr/>
          <p:nvPr/>
        </p:nvSpPr>
        <p:spPr>
          <a:xfrm>
            <a:off x="7655362" y="2861667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11703" y="3360658"/>
            <a:ext cx="54416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Not part of their original plan.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655362" y="3851077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4667607"/>
            <a:ext cx="6407944" cy="1805940"/>
          </a:xfrm>
          <a:prstGeom prst="roundRect">
            <a:avLst>
              <a:gd name="adj" fmla="val 1884"/>
            </a:avLst>
          </a:prstGeom>
          <a:solidFill>
            <a:srgbClr val="404040"/>
          </a:solidFill>
          <a:ln/>
        </p:spPr>
      </p:sp>
      <p:sp>
        <p:nvSpPr>
          <p:cNvPr id="11" name="Text 9"/>
          <p:cNvSpPr/>
          <p:nvPr/>
        </p:nvSpPr>
        <p:spPr>
          <a:xfrm>
            <a:off x="1020604" y="4894421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2212181" y="5393412"/>
            <a:ext cx="35710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Should they pull back</a:t>
            </a:r>
            <a:endParaRPr lang="en-US" sz="2200" dirty="0"/>
          </a:p>
        </p:txBody>
      </p:sp>
      <p:sp>
        <p:nvSpPr>
          <p:cNvPr id="13" name="Shape 11"/>
          <p:cNvSpPr/>
          <p:nvPr/>
        </p:nvSpPr>
        <p:spPr>
          <a:xfrm>
            <a:off x="7428548" y="4667607"/>
            <a:ext cx="6408063" cy="1805940"/>
          </a:xfrm>
          <a:prstGeom prst="roundRect">
            <a:avLst>
              <a:gd name="adj" fmla="val 1884"/>
            </a:avLst>
          </a:prstGeom>
          <a:solidFill>
            <a:srgbClr val="404040"/>
          </a:solidFill>
          <a:ln/>
        </p:spPr>
      </p:sp>
      <p:sp>
        <p:nvSpPr>
          <p:cNvPr id="14" name="Text 12"/>
          <p:cNvSpPr/>
          <p:nvPr/>
        </p:nvSpPr>
        <p:spPr>
          <a:xfrm>
            <a:off x="7655362" y="4894421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8761928" y="5393412"/>
            <a:ext cx="37411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Stakes were far higher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7655362" y="5883831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987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Internal Turmoil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2878812"/>
            <a:ext cx="30480" cy="3520797"/>
          </a:xfrm>
          <a:prstGeom prst="roundRect">
            <a:avLst>
              <a:gd name="adj" fmla="val 111628"/>
            </a:avLst>
          </a:prstGeom>
          <a:solidFill>
            <a:srgbClr val="595959"/>
          </a:solidFill>
          <a:ln/>
        </p:spPr>
      </p:sp>
      <p:sp>
        <p:nvSpPr>
          <p:cNvPr id="5" name="Shape 2"/>
          <p:cNvSpPr/>
          <p:nvPr/>
        </p:nvSpPr>
        <p:spPr>
          <a:xfrm>
            <a:off x="1273612" y="3118723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95959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287881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7" name="Text 4"/>
          <p:cNvSpPr/>
          <p:nvPr/>
        </p:nvSpPr>
        <p:spPr>
          <a:xfrm>
            <a:off x="878860" y="292131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83011" y="2956679"/>
            <a:ext cx="57816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Tension within the crew escalated.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1273612" y="4025979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95959"/>
          </a:solidFill>
          <a:ln/>
        </p:spPr>
      </p:sp>
      <p:sp>
        <p:nvSpPr>
          <p:cNvPr id="10" name="Shape 7"/>
          <p:cNvSpPr/>
          <p:nvPr/>
        </p:nvSpPr>
        <p:spPr>
          <a:xfrm>
            <a:off x="793790" y="378606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878860" y="3828574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183011" y="3863935"/>
            <a:ext cx="578167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Growing shadow of imminent danger.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2183011" y="4354354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heavy disagreements regarding morality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2183011" y="4796552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where should they draw the line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273612" y="5852993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95959"/>
          </a:solidFill>
          <a:ln/>
        </p:spPr>
      </p:sp>
      <p:sp>
        <p:nvSpPr>
          <p:cNvPr id="16" name="Shape 13"/>
          <p:cNvSpPr/>
          <p:nvPr/>
        </p:nvSpPr>
        <p:spPr>
          <a:xfrm>
            <a:off x="793790" y="561308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7" name="Text 14"/>
          <p:cNvSpPr/>
          <p:nvPr/>
        </p:nvSpPr>
        <p:spPr>
          <a:xfrm>
            <a:off x="878860" y="565558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183011" y="5690949"/>
            <a:ext cx="61671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Misstep could unravel their entire operation</a:t>
            </a:r>
            <a:endParaRPr lang="en-US" sz="2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8641" y="616029"/>
            <a:ext cx="5700355" cy="6984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FBI Closes In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6268641" y="1761292"/>
            <a:ext cx="3650099" cy="737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—</a:t>
            </a:r>
            <a:endParaRPr lang="en-US" sz="5800" dirty="0"/>
          </a:p>
        </p:txBody>
      </p:sp>
      <p:sp>
        <p:nvSpPr>
          <p:cNvPr id="5" name="Text 2"/>
          <p:cNvSpPr/>
          <p:nvPr/>
        </p:nvSpPr>
        <p:spPr>
          <a:xfrm>
            <a:off x="6268641" y="2778085"/>
            <a:ext cx="3650099" cy="698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No longer under their control</a:t>
            </a:r>
            <a:endParaRPr lang="en-US" sz="2150" dirty="0"/>
          </a:p>
        </p:txBody>
      </p:sp>
      <p:sp>
        <p:nvSpPr>
          <p:cNvPr id="6" name="Text 3"/>
          <p:cNvSpPr/>
          <p:nvPr/>
        </p:nvSpPr>
        <p:spPr>
          <a:xfrm>
            <a:off x="6268641" y="3610570"/>
            <a:ext cx="365009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0198060" y="1761292"/>
            <a:ext cx="3650099" cy="737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—</a:t>
            </a:r>
            <a:endParaRPr lang="en-US" sz="5800" dirty="0"/>
          </a:p>
        </p:txBody>
      </p:sp>
      <p:sp>
        <p:nvSpPr>
          <p:cNvPr id="8" name="Text 5"/>
          <p:cNvSpPr/>
          <p:nvPr/>
        </p:nvSpPr>
        <p:spPr>
          <a:xfrm>
            <a:off x="10198060" y="2778085"/>
            <a:ext cx="3650099" cy="698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FBI began piecing it all together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198060" y="3610570"/>
            <a:ext cx="365009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8233291" y="4526756"/>
            <a:ext cx="3650099" cy="737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00"/>
              </a:lnSpc>
              <a:buNone/>
            </a:pPr>
            <a:r>
              <a:rPr lang="en-US" sz="58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—</a:t>
            </a:r>
            <a:endParaRPr lang="en-US" sz="5800" dirty="0"/>
          </a:p>
        </p:txBody>
      </p:sp>
      <p:sp>
        <p:nvSpPr>
          <p:cNvPr id="11" name="Text 8"/>
          <p:cNvSpPr/>
          <p:nvPr/>
        </p:nvSpPr>
        <p:spPr>
          <a:xfrm>
            <a:off x="8661321" y="5543550"/>
            <a:ext cx="2793921" cy="3492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Panic set in</a:t>
            </a:r>
            <a:endParaRPr lang="en-US" sz="2150" dirty="0"/>
          </a:p>
        </p:txBody>
      </p:sp>
      <p:sp>
        <p:nvSpPr>
          <p:cNvPr id="12" name="Text 9"/>
          <p:cNvSpPr/>
          <p:nvPr/>
        </p:nvSpPr>
        <p:spPr>
          <a:xfrm>
            <a:off x="8233291" y="6026825"/>
            <a:ext cx="3650099" cy="7150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crew more or less knew their time was coming soon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8233291" y="6820138"/>
            <a:ext cx="365009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lots of fear</a:t>
            </a:r>
            <a:endParaRPr lang="en-US" sz="1750" dirty="0"/>
          </a:p>
        </p:txBody>
      </p:sp>
      <p:sp>
        <p:nvSpPr>
          <p:cNvPr id="14" name="Text 11"/>
          <p:cNvSpPr/>
          <p:nvPr/>
        </p:nvSpPr>
        <p:spPr>
          <a:xfrm>
            <a:off x="8233291" y="7255907"/>
            <a:ext cx="3650099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betrayal</a:t>
            </a:r>
            <a:endParaRPr lang="en-US" sz="175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08252"/>
            <a:ext cx="130428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Takedown – Arrests, Confessions, and Shattered Dreams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927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Climax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73930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swift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216128"/>
            <a:ext cx="397954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ruthless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5334357" y="41927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FBI agents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5334357" y="477393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found the crew across multiple countries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5334357" y="5579031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one by one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873496" y="419278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Testimonies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9873496" y="4773930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remorse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873496" y="5216128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acceptance</a:t>
            </a:r>
            <a:endParaRPr lang="en-US" sz="175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8048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Aftermath and Legacy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268730" y="38667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Members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57211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some faded 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799409"/>
            <a:ext cx="378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others went public to share the story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5571411" y="4209098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9937790" y="2821900"/>
            <a:ext cx="357104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Story became a legend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9937790" y="3312319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fueled by passion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937790" y="3754517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and a true love of gaming</a:t>
            </a:r>
            <a:endParaRPr lang="en-US" sz="1750" dirty="0"/>
          </a:p>
        </p:txBody>
      </p:sp>
      <p:pic>
        <p:nvPicPr>
          <p:cNvPr id="11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8170307" y="3258026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9"/>
          <p:cNvSpPr/>
          <p:nvPr/>
        </p:nvSpPr>
        <p:spPr>
          <a:xfrm>
            <a:off x="9937790" y="52744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Lesson</a:t>
            </a:r>
            <a:endParaRPr lang="en-US" sz="2200" dirty="0"/>
          </a:p>
        </p:txBody>
      </p:sp>
      <p:sp>
        <p:nvSpPr>
          <p:cNvPr id="14" name="Text 10"/>
          <p:cNvSpPr/>
          <p:nvPr/>
        </p:nvSpPr>
        <p:spPr>
          <a:xfrm>
            <a:off x="9937790" y="5764887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 system is inpenetrable</a:t>
            </a:r>
            <a:endParaRPr lang="en-US" sz="1750" dirty="0"/>
          </a:p>
        </p:txBody>
      </p:sp>
      <p:sp>
        <p:nvSpPr>
          <p:cNvPr id="15" name="Text 11"/>
          <p:cNvSpPr/>
          <p:nvPr/>
        </p:nvSpPr>
        <p:spPr>
          <a:xfrm>
            <a:off x="9937790" y="6207085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dont go too far</a:t>
            </a:r>
            <a:endParaRPr lang="en-US" sz="1750" dirty="0"/>
          </a:p>
        </p:txBody>
      </p:sp>
      <p:pic>
        <p:nvPicPr>
          <p:cNvPr id="1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7694533" y="59842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6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0798" y="527923"/>
            <a:ext cx="6900386" cy="5990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If you want to know more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670798" y="1510189"/>
            <a:ext cx="13288804" cy="6191369"/>
          </a:xfrm>
          <a:prstGeom prst="roundRect">
            <a:avLst>
              <a:gd name="adj" fmla="val 464"/>
            </a:avLst>
          </a:prstGeom>
          <a:solidFill>
            <a:srgbClr val="404040"/>
          </a:solidFill>
          <a:ln/>
        </p:spPr>
      </p:sp>
      <p:sp>
        <p:nvSpPr>
          <p:cNvPr id="4" name="Text 2"/>
          <p:cNvSpPr/>
          <p:nvPr/>
        </p:nvSpPr>
        <p:spPr>
          <a:xfrm>
            <a:off x="862370" y="1701760"/>
            <a:ext cx="3450193" cy="2994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Darknet Diaries - EP. 45</a:t>
            </a:r>
            <a:endParaRPr lang="en-US" sz="18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29783" y="2216825"/>
            <a:ext cx="4770834" cy="4770834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862370" y="7203281"/>
            <a:ext cx="12905661" cy="3067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32772" y="502087"/>
            <a:ext cx="4564856" cy="5705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450"/>
              </a:lnSpc>
              <a:buNone/>
            </a:pPr>
            <a:r>
              <a:rPr lang="en-US" sz="355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Thank You!</a:t>
            </a:r>
            <a:endParaRPr lang="en-US" sz="35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68854" y="1437799"/>
            <a:ext cx="6292691" cy="629269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46891"/>
            <a:ext cx="653224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Genesis – Where It All Began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793790" y="3654147"/>
            <a:ext cx="340102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Obscure online forum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3529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passionate gamers discussing the possibility of infiltrating internal networks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50403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Fueled by excitement and armed with coding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599521" y="3654147"/>
            <a:ext cx="493145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birth of Xbox Underground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99521" y="423529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collective united by the promise of unmasking a future that belonged only to the elite few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599521" y="504039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mission: break the boundaries of what was possible.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511022"/>
            <a:ext cx="5103257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Assembling the Dream Team</a:t>
            </a:r>
            <a:endParaRPr lang="en-US" sz="2650" dirty="0"/>
          </a:p>
        </p:txBody>
      </p:sp>
      <p:sp>
        <p:nvSpPr>
          <p:cNvPr id="4" name="Shape 1"/>
          <p:cNvSpPr/>
          <p:nvPr/>
        </p:nvSpPr>
        <p:spPr>
          <a:xfrm>
            <a:off x="793790" y="21914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878860" y="223397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269331"/>
            <a:ext cx="2890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Meet the Hackers: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2759750"/>
            <a:ext cx="86481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SuperDaE (Dylan Wheeler)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The reckless mastermind, based in Australia.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530906" y="3201948"/>
            <a:ext cx="86481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David Pokora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The quiet genius, a strategist.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1530906" y="3644146"/>
            <a:ext cx="86481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Nathan Leroux &amp; Austin Alcala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– The coders who took it to the next level.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530906" y="4086344"/>
            <a:ext cx="86481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</a:t>
            </a:r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network of underground hackers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all obsessed with gaming.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793790" y="49028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2" name="Text 9"/>
          <p:cNvSpPr/>
          <p:nvPr/>
        </p:nvSpPr>
        <p:spPr>
          <a:xfrm>
            <a:off x="878860" y="494538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1530906" y="49807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Team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1530906" y="5471160"/>
            <a:ext cx="86481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they were a family bound by shared ambition and an insatiable curiosity.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1530906" y="5913358"/>
            <a:ext cx="86481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each member’s unique skill was vital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530906" y="6355556"/>
            <a:ext cx="86481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they were forming a brotherhood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78769"/>
            <a:ext cx="11839575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Lure of the Unreleased – Why Games Were Worth the Risk</a:t>
            </a:r>
            <a:endParaRPr lang="en-US" sz="2650" dirty="0"/>
          </a:p>
        </p:txBody>
      </p:sp>
      <p:sp>
        <p:nvSpPr>
          <p:cNvPr id="3" name="Shape 1"/>
          <p:cNvSpPr/>
          <p:nvPr/>
        </p:nvSpPr>
        <p:spPr>
          <a:xfrm>
            <a:off x="793790" y="2457688"/>
            <a:ext cx="6407944" cy="2160270"/>
          </a:xfrm>
          <a:prstGeom prst="roundRect">
            <a:avLst>
              <a:gd name="adj" fmla="val 1575"/>
            </a:avLst>
          </a:prstGeom>
          <a:solidFill>
            <a:srgbClr val="404040"/>
          </a:solidFill>
          <a:ln/>
        </p:spPr>
      </p:sp>
      <p:sp>
        <p:nvSpPr>
          <p:cNvPr id="4" name="Text 2"/>
          <p:cNvSpPr/>
          <p:nvPr/>
        </p:nvSpPr>
        <p:spPr>
          <a:xfrm>
            <a:off x="1020604" y="2684502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1020604" y="3183493"/>
            <a:ext cx="5954316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gaming world wasn’t just a pastime—it was a universe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020604" y="4028242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457688"/>
            <a:ext cx="6408063" cy="2160270"/>
          </a:xfrm>
          <a:prstGeom prst="roundRect">
            <a:avLst>
              <a:gd name="adj" fmla="val 1575"/>
            </a:avLst>
          </a:prstGeom>
          <a:solidFill>
            <a:srgbClr val="404040"/>
          </a:solidFill>
          <a:ln/>
        </p:spPr>
      </p:sp>
      <p:sp>
        <p:nvSpPr>
          <p:cNvPr id="8" name="Text 6"/>
          <p:cNvSpPr/>
          <p:nvPr/>
        </p:nvSpPr>
        <p:spPr>
          <a:xfrm>
            <a:off x="7655362" y="2684502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655362" y="3183493"/>
            <a:ext cx="59544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Every file was a tantalizing glimpse into a future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655362" y="4028242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844772"/>
            <a:ext cx="6407944" cy="1805940"/>
          </a:xfrm>
          <a:prstGeom prst="roundRect">
            <a:avLst>
              <a:gd name="adj" fmla="val 1884"/>
            </a:avLst>
          </a:prstGeom>
          <a:solidFill>
            <a:srgbClr val="404040"/>
          </a:solidFill>
          <a:ln/>
        </p:spPr>
      </p:sp>
      <p:sp>
        <p:nvSpPr>
          <p:cNvPr id="12" name="Text 10"/>
          <p:cNvSpPr/>
          <p:nvPr/>
        </p:nvSpPr>
        <p:spPr>
          <a:xfrm>
            <a:off x="1020604" y="5071586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2467213" y="5570577"/>
            <a:ext cx="30609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Capture the future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020604" y="6060996"/>
            <a:ext cx="59543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844772"/>
            <a:ext cx="6408063" cy="1805940"/>
          </a:xfrm>
          <a:prstGeom prst="roundRect">
            <a:avLst>
              <a:gd name="adj" fmla="val 1884"/>
            </a:avLst>
          </a:prstGeom>
          <a:solidFill>
            <a:srgbClr val="404040"/>
          </a:solidFill>
          <a:ln/>
        </p:spPr>
      </p:sp>
      <p:sp>
        <p:nvSpPr>
          <p:cNvPr id="16" name="Text 14"/>
          <p:cNvSpPr/>
          <p:nvPr/>
        </p:nvSpPr>
        <p:spPr>
          <a:xfrm>
            <a:off x="7655362" y="5071586"/>
            <a:ext cx="59544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7655362" y="5570577"/>
            <a:ext cx="59544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risk was justified by the passion for gaming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84521"/>
            <a:ext cx="612433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Planning the Heist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048941" y="2933462"/>
            <a:ext cx="30480" cy="3411498"/>
          </a:xfrm>
          <a:prstGeom prst="roundRect">
            <a:avLst>
              <a:gd name="adj" fmla="val 111628"/>
            </a:avLst>
          </a:prstGeom>
          <a:solidFill>
            <a:srgbClr val="595959"/>
          </a:solidFill>
          <a:ln/>
        </p:spPr>
      </p:sp>
      <p:sp>
        <p:nvSpPr>
          <p:cNvPr id="5" name="Shape 2"/>
          <p:cNvSpPr/>
          <p:nvPr/>
        </p:nvSpPr>
        <p:spPr>
          <a:xfrm>
            <a:off x="1273612" y="3173373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95959"/>
          </a:solidFill>
          <a:ln/>
        </p:spPr>
      </p:sp>
      <p:sp>
        <p:nvSpPr>
          <p:cNvPr id="6" name="Shape 3"/>
          <p:cNvSpPr/>
          <p:nvPr/>
        </p:nvSpPr>
        <p:spPr>
          <a:xfrm>
            <a:off x="793790" y="293346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7" name="Text 4"/>
          <p:cNvSpPr/>
          <p:nvPr/>
        </p:nvSpPr>
        <p:spPr>
          <a:xfrm>
            <a:off x="878860" y="2975967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183011" y="3011329"/>
            <a:ext cx="61671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Gathering intelligence on Microsoft’s internal networks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1273612" y="4413528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95959"/>
          </a:solidFill>
          <a:ln/>
        </p:spPr>
      </p:sp>
      <p:sp>
        <p:nvSpPr>
          <p:cNvPr id="10" name="Shape 7"/>
          <p:cNvSpPr/>
          <p:nvPr/>
        </p:nvSpPr>
        <p:spPr>
          <a:xfrm>
            <a:off x="793790" y="417361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878860" y="421612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2183011" y="4251484"/>
            <a:ext cx="37411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Multi-layered strategy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2183011" y="4741902"/>
            <a:ext cx="6167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Every detail mattered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1273612" y="5798344"/>
            <a:ext cx="680442" cy="30480"/>
          </a:xfrm>
          <a:prstGeom prst="roundRect">
            <a:avLst>
              <a:gd name="adj" fmla="val 111628"/>
            </a:avLst>
          </a:prstGeom>
          <a:solidFill>
            <a:srgbClr val="595959"/>
          </a:solidFill>
          <a:ln/>
        </p:spPr>
      </p:sp>
      <p:sp>
        <p:nvSpPr>
          <p:cNvPr id="15" name="Shape 12"/>
          <p:cNvSpPr/>
          <p:nvPr/>
        </p:nvSpPr>
        <p:spPr>
          <a:xfrm>
            <a:off x="793790" y="555843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404040"/>
          </a:solidFill>
          <a:ln/>
        </p:spPr>
      </p:sp>
      <p:sp>
        <p:nvSpPr>
          <p:cNvPr id="16" name="Text 13"/>
          <p:cNvSpPr/>
          <p:nvPr/>
        </p:nvSpPr>
        <p:spPr>
          <a:xfrm>
            <a:off x="878860" y="5600938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7" name="Text 14"/>
          <p:cNvSpPr/>
          <p:nvPr/>
        </p:nvSpPr>
        <p:spPr>
          <a:xfrm>
            <a:off x="2183011" y="5636300"/>
            <a:ext cx="616719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Anticipating countermeasures devising a plan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88087"/>
            <a:ext cx="986706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Social Engineering Gambit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63841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Even the most secure systems could be compromised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9931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humans are always the problem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063841"/>
            <a:ext cx="6244709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People are inherently helpful and trusting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99931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and thats the problem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21794"/>
            <a:ext cx="578417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Digital Vault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070735"/>
            <a:ext cx="226814" cy="1661279"/>
          </a:xfrm>
          <a:prstGeom prst="roundRect">
            <a:avLst>
              <a:gd name="adj" fmla="val 15001"/>
            </a:avLst>
          </a:prstGeom>
          <a:solidFill>
            <a:srgbClr val="404040"/>
          </a:solidFill>
          <a:ln/>
        </p:spPr>
      </p:sp>
      <p:sp>
        <p:nvSpPr>
          <p:cNvPr id="5" name="Text 2"/>
          <p:cNvSpPr/>
          <p:nvPr/>
        </p:nvSpPr>
        <p:spPr>
          <a:xfrm>
            <a:off x="1247418" y="2297549"/>
            <a:ext cx="7102793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team moved swiftly to breach Microsoft’s internal developer network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247418" y="3142298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lateral movement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133951" y="3958828"/>
            <a:ext cx="226814" cy="1661279"/>
          </a:xfrm>
          <a:prstGeom prst="roundRect">
            <a:avLst>
              <a:gd name="adj" fmla="val 15001"/>
            </a:avLst>
          </a:prstGeom>
          <a:solidFill>
            <a:srgbClr val="404040"/>
          </a:solidFill>
          <a:ln/>
        </p:spPr>
      </p:sp>
      <p:sp>
        <p:nvSpPr>
          <p:cNvPr id="8" name="Text 5"/>
          <p:cNvSpPr/>
          <p:nvPr/>
        </p:nvSpPr>
        <p:spPr>
          <a:xfrm>
            <a:off x="1587579" y="4185642"/>
            <a:ext cx="6762631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hackers employed sophisticated VPN exploits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587579" y="5030391"/>
            <a:ext cx="676263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hide tracks, navigate layers of security undetected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474232" y="5846921"/>
            <a:ext cx="226814" cy="1360884"/>
          </a:xfrm>
          <a:prstGeom prst="roundRect">
            <a:avLst>
              <a:gd name="adj" fmla="val 15001"/>
            </a:avLst>
          </a:prstGeom>
          <a:solidFill>
            <a:srgbClr val="404040"/>
          </a:solidFill>
          <a:ln/>
        </p:spPr>
      </p:sp>
      <p:sp>
        <p:nvSpPr>
          <p:cNvPr id="11" name="Text 8"/>
          <p:cNvSpPr/>
          <p:nvPr/>
        </p:nvSpPr>
        <p:spPr>
          <a:xfrm>
            <a:off x="1927860" y="6073735"/>
            <a:ext cx="612183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“Project Titan” and “Halo Evolution”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927860" y="6564154"/>
            <a:ext cx="642235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0D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changing gaming history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51390" y="263354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Holy Grail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390" y="3682484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51390" y="4532948"/>
            <a:ext cx="4550807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ultimate prize: The complete blueprint of the next-generation Xbox</a:t>
            </a:r>
            <a:endParaRPr lang="en-US" sz="2200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5684" y="3682484"/>
            <a:ext cx="566976" cy="56697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9285684" y="4532948"/>
            <a:ext cx="391120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A digital Pandora’s box</a:t>
            </a:r>
            <a:endParaRPr lang="en-US" sz="2200" dirty="0"/>
          </a:p>
        </p:txBody>
      </p:sp>
      <p:sp>
        <p:nvSpPr>
          <p:cNvPr id="8" name="Text 3"/>
          <p:cNvSpPr/>
          <p:nvPr/>
        </p:nvSpPr>
        <p:spPr>
          <a:xfrm>
            <a:off x="9285684" y="5023366"/>
            <a:ext cx="455092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1109"/>
            <a:ext cx="64646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The Prototype Heist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092178"/>
            <a:ext cx="378523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r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Using a backdoored Microsoft account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936927"/>
            <a:ext cx="37852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5547717" y="4483775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9937790" y="2865834"/>
            <a:ext cx="374118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Covert pickup location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9937790" y="3356253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7944326" y="3100149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7"/>
          <p:cNvSpPr/>
          <p:nvPr/>
        </p:nvSpPr>
        <p:spPr>
          <a:xfrm>
            <a:off x="9937790" y="4964073"/>
            <a:ext cx="3898821" cy="10629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Crossed into the realm of physical, tangible rebellion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9937790" y="6163151"/>
            <a:ext cx="3898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2413516"/>
            <a:ext cx="4564975" cy="4564975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944326" y="5867400"/>
            <a:ext cx="339328" cy="4242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2650" dirty="0">
                <a:solidFill>
                  <a:srgbClr val="E5E0DF"/>
                </a:solidFill>
                <a:latin typeface="Roboto Mono Medium" pitchFamily="34" charset="0"/>
                <a:ea typeface="Roboto Mono Medium" pitchFamily="34" charset="-122"/>
                <a:cs typeface="Roboto Mono Medium" pitchFamily="34" charset="-120"/>
              </a:rPr>
              <a:t>3</a:t>
            </a:r>
            <a:endParaRPr lang="en-US" sz="2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2025-10-03T20:03:43Z</dcterms:created>
  <dcterms:modified xsi:type="dcterms:W3CDTF">2025-10-03T20:03:43Z</dcterms:modified>
</cp:coreProperties>
</file>